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80" r:id="rId4"/>
    <p:sldMasterId id="2147493455" r:id="rId5"/>
  </p:sldMasterIdLst>
  <p:notesMasterIdLst>
    <p:notesMasterId r:id="rId7"/>
  </p:notesMasterIdLst>
  <p:handoutMasterIdLst>
    <p:handoutMasterId r:id="rId8"/>
  </p:handoutMasterIdLst>
  <p:sldIdLst>
    <p:sldId id="659" r:id="rId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345">
          <p15:clr>
            <a:srgbClr val="A4A3A4"/>
          </p15:clr>
        </p15:guide>
        <p15:guide id="5" orient="horz" pos="4001">
          <p15:clr>
            <a:srgbClr val="A4A3A4"/>
          </p15:clr>
        </p15:guide>
        <p15:guide id="6" orient="horz" pos="688">
          <p15:clr>
            <a:srgbClr val="A4A3A4"/>
          </p15:clr>
        </p15:guide>
        <p15:guide id="7" orient="horz" pos="604">
          <p15:clr>
            <a:srgbClr val="A4A3A4"/>
          </p15:clr>
        </p15:guide>
        <p15:guide id="8" orient="horz" pos="904">
          <p15:clr>
            <a:srgbClr val="A4A3A4"/>
          </p15:clr>
        </p15:guide>
        <p15:guide id="9" pos="285">
          <p15:clr>
            <a:srgbClr val="A4A3A4"/>
          </p15:clr>
        </p15:guide>
        <p15:guide id="10" pos="5475">
          <p15:clr>
            <a:srgbClr val="A4A3A4"/>
          </p15:clr>
        </p15:guide>
        <p15:guide id="11" pos="2938">
          <p15:clr>
            <a:srgbClr val="A4A3A4"/>
          </p15:clr>
        </p15:guide>
        <p15:guide id="12" pos="2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C61A20"/>
    <a:srgbClr val="0077B4"/>
    <a:srgbClr val="45886E"/>
    <a:srgbClr val="E6E6E6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1" autoAdjust="0"/>
    <p:restoredTop sz="99851" autoAdjust="0"/>
  </p:normalViewPr>
  <p:slideViewPr>
    <p:cSldViewPr snapToGrid="0" snapToObjects="1">
      <p:cViewPr varScale="1">
        <p:scale>
          <a:sx n="105" d="100"/>
          <a:sy n="105" d="100"/>
        </p:scale>
        <p:origin x="294" y="108"/>
      </p:cViewPr>
      <p:guideLst>
        <p:guide orient="horz" pos="1620"/>
        <p:guide pos="2880"/>
        <p:guide orient="horz" pos="2160"/>
        <p:guide orient="horz" pos="2345"/>
        <p:guide orient="horz" pos="4001"/>
        <p:guide orient="horz" pos="688"/>
        <p:guide orient="horz" pos="604"/>
        <p:guide orient="horz" pos="904"/>
        <p:guide pos="285"/>
        <p:guide pos="5475"/>
        <p:guide pos="2938"/>
        <p:guide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r>
              <a:rPr lang="en-US" smtClean="0"/>
              <a:t>ACS_PPT Template_4x3_v4_30July2015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EB1EB7C-5432-1E47-ABE1-14E3C96025A5}" type="datetimeFigureOut">
              <a:rPr lang="en-US" smtClean="0"/>
              <a:pPr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1C2DE419-B7F2-6544-8DBD-28D0E0D43F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767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r>
              <a:rPr lang="en-US" smtClean="0"/>
              <a:t>ACS_PPT Template_4x3_v4_30July2015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184A1CB3-95B5-354A-8F29-1832CF1B911D}" type="datetimeFigureOut">
              <a:rPr lang="en-US" smtClean="0"/>
              <a:pPr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C92329C1-0656-8940-8180-53DBE99A3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4633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148586" y="6222292"/>
            <a:ext cx="4946481" cy="254118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Subtitle Placeholder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148586" y="5960246"/>
            <a:ext cx="4946482" cy="249655"/>
          </a:xfrm>
          <a:prstGeom prst="rect">
            <a:avLst/>
          </a:prstGeom>
        </p:spPr>
        <p:txBody>
          <a:bodyPr vert="horz" anchor="ctr"/>
          <a:lstStyle>
            <a:lvl1pPr>
              <a:defRPr sz="20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728" y="5951346"/>
            <a:ext cx="1636752" cy="236792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MM.DD.YY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28" y="6227886"/>
            <a:ext cx="1636752" cy="248524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2139680" y="5960247"/>
            <a:ext cx="0" cy="49091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56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70" b="7541"/>
          <a:stretch/>
        </p:blipFill>
        <p:spPr>
          <a:xfrm>
            <a:off x="0" y="740941"/>
            <a:ext cx="9144000" cy="5610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 bwMode="auto">
          <a:xfrm>
            <a:off x="-1" y="740941"/>
            <a:ext cx="9144001" cy="5610647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83000"/>
                </a:schemeClr>
              </a:gs>
              <a:gs pos="100000">
                <a:schemeClr val="bg1">
                  <a:alpha val="48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10000"/>
              </a:lnSpc>
            </a:pPr>
            <a:endParaRPr lang="en-US" dirty="0" smtClean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9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361" y="-28147"/>
            <a:ext cx="505774" cy="503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2438" y="1092200"/>
            <a:ext cx="3954462" cy="52593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64075" y="1092200"/>
            <a:ext cx="4027488" cy="52593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 flipH="1">
            <a:off x="464153" y="3646983"/>
            <a:ext cx="8215694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 userDrawn="1"/>
        </p:nvCxnSpPr>
        <p:spPr bwMode="auto">
          <a:xfrm>
            <a:off x="4572000" y="870186"/>
            <a:ext cx="0" cy="544503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4500" y="958851"/>
            <a:ext cx="4035425" cy="25413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664075" y="958850"/>
            <a:ext cx="4027488" cy="25413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4500" y="3794606"/>
            <a:ext cx="4035425" cy="2542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64075" y="3794606"/>
            <a:ext cx="4027488" cy="2542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21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Rectangle 4"/>
          <p:cNvSpPr/>
          <p:nvPr userDrawn="1"/>
        </p:nvSpPr>
        <p:spPr>
          <a:xfrm>
            <a:off x="0" y="6324600"/>
            <a:ext cx="8689169" cy="544829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4572000" y="962652"/>
            <a:ext cx="0" cy="544503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 flipH="1">
            <a:off x="404721" y="3538719"/>
            <a:ext cx="833455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44120" y="958850"/>
            <a:ext cx="4035806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664075" y="958849"/>
            <a:ext cx="4027488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452438" y="3650770"/>
            <a:ext cx="4027487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4664075" y="3650770"/>
            <a:ext cx="4027488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318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Rectangle 4"/>
          <p:cNvSpPr/>
          <p:nvPr userDrawn="1"/>
        </p:nvSpPr>
        <p:spPr>
          <a:xfrm>
            <a:off x="0" y="6324600"/>
            <a:ext cx="8689169" cy="544829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52438" y="1092200"/>
            <a:ext cx="4027487" cy="49387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664075" y="1092200"/>
            <a:ext cx="4027488" cy="49387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449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868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6101933"/>
            <a:ext cx="4946482" cy="249655"/>
          </a:xfrm>
          <a:prstGeom prst="rect">
            <a:avLst/>
          </a:prstGeom>
        </p:spPr>
        <p:txBody>
          <a:bodyPr vert="horz" anchor="ctr"/>
          <a:lstStyle>
            <a:lvl1pPr>
              <a:defRPr sz="20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43532" y="5960247"/>
            <a:ext cx="0" cy="49091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184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2438" y="1092200"/>
            <a:ext cx="8235950" cy="52435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20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 with Sub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2438" y="1325366"/>
            <a:ext cx="8235950" cy="50103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52438" y="775493"/>
            <a:ext cx="8281987" cy="366713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52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 b="-234"/>
          <a:stretch/>
        </p:blipFill>
        <p:spPr>
          <a:xfrm>
            <a:off x="0" y="744538"/>
            <a:ext cx="9144000" cy="61293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44538"/>
            <a:ext cx="9144000" cy="6113462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95707" y="6533264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95707" y="6653823"/>
            <a:ext cx="63292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14"/>
          <p:cNvPicPr>
            <a:picLocks noChangeArrowheads="1"/>
          </p:cNvPicPr>
          <p:nvPr userDrawn="1"/>
        </p:nvPicPr>
        <p:blipFill>
          <a:blip r:embed="rId4" cstate="print">
            <a:lum bright="-12000" contrast="43000"/>
          </a:blip>
          <a:srcRect/>
          <a:stretch>
            <a:fillRect/>
          </a:stretch>
        </p:blipFill>
        <p:spPr bwMode="auto">
          <a:xfrm>
            <a:off x="7811399" y="6533265"/>
            <a:ext cx="1014146" cy="18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38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9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 b="-234"/>
          <a:stretch/>
        </p:blipFill>
        <p:spPr>
          <a:xfrm>
            <a:off x="0" y="744538"/>
            <a:ext cx="9144000" cy="612935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744538"/>
            <a:ext cx="9144000" cy="6113462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9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3632"/>
          <a:stretch/>
        </p:blipFill>
        <p:spPr>
          <a:xfrm>
            <a:off x="0" y="1092200"/>
            <a:ext cx="9144000" cy="52593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1092200"/>
            <a:ext cx="9144000" cy="5259388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>
                  <a:alpha val="81000"/>
                </a:schemeClr>
              </a:gs>
              <a:gs pos="100000">
                <a:schemeClr val="bg1">
                  <a:alpha val="48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10000"/>
              </a:lnSpc>
            </a:pPr>
            <a:endParaRPr lang="en-US" dirty="0" smtClean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84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7384"/>
          <a:stretch/>
        </p:blipFill>
        <p:spPr>
          <a:xfrm>
            <a:off x="0" y="742950"/>
            <a:ext cx="9144000" cy="560863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742951"/>
            <a:ext cx="9144000" cy="5608637"/>
          </a:xfrm>
          <a:prstGeom prst="rect">
            <a:avLst/>
          </a:prstGeom>
          <a:gradFill>
            <a:gsLst>
              <a:gs pos="0">
                <a:schemeClr val="bg1"/>
              </a:gs>
              <a:gs pos="56000">
                <a:schemeClr val="bg1">
                  <a:alpha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110000"/>
              </a:lnSpc>
            </a:pPr>
            <a:endParaRPr lang="en-US" dirty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60867" y="6364852"/>
            <a:ext cx="8983133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0" y="6351588"/>
            <a:ext cx="868916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36538" y="6416694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77271" y="6120087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51304" y="6129355"/>
            <a:ext cx="548309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27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3" t="2543" r="-6797" b="8860"/>
          <a:stretch/>
        </p:blipFill>
        <p:spPr>
          <a:xfrm>
            <a:off x="794" y="-1"/>
            <a:ext cx="9142412" cy="6858001"/>
          </a:xfrm>
          <a:prstGeom prst="rect">
            <a:avLst/>
          </a:prstGeom>
        </p:spPr>
      </p:pic>
      <p:pic>
        <p:nvPicPr>
          <p:cNvPr id="5" name="Picture 4" descr="Corner-01 copy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10481"/>
            <a:ext cx="9144000" cy="23032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613779"/>
            <a:ext cx="9144000" cy="24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59" y="6202350"/>
            <a:ext cx="1407689" cy="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50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HelveticaNeue BoldCond"/>
          <a:ea typeface="+mj-ea"/>
          <a:cs typeface="HelveticaNeue BoldCon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0" i="0" kern="1200">
          <a:solidFill>
            <a:schemeClr val="tx1"/>
          </a:solidFill>
          <a:latin typeface="Helvetica 55 Roman"/>
          <a:ea typeface="+mn-ea"/>
          <a:cs typeface="Helvetica 55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 b="7383"/>
          <a:stretch/>
        </p:blipFill>
        <p:spPr>
          <a:xfrm>
            <a:off x="0" y="744538"/>
            <a:ext cx="9144000" cy="56070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744538"/>
            <a:ext cx="9144000" cy="5607049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438" y="311119"/>
            <a:ext cx="8185787" cy="373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5707" y="6533264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  <a:endParaRPr lang="en-US" sz="700" b="0" i="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707" y="6653823"/>
            <a:ext cx="63292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lang="en-US" sz="700" kern="1200" baseline="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700" kern="1200" dirty="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rPr>
              <a:t>Disclaimers As Needed (Consult Legal)</a:t>
            </a:r>
            <a:endParaRPr lang="en-US" sz="7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6309" y="0"/>
            <a:ext cx="1367691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361" y="-28147"/>
            <a:ext cx="505774" cy="503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2439" y="1092200"/>
            <a:ext cx="8239124" cy="503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99" y="6529981"/>
            <a:ext cx="1014146" cy="1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4" r:id="rId1"/>
    <p:sldLayoutId id="2147493494" r:id="rId2"/>
    <p:sldLayoutId id="2147493502" r:id="rId3"/>
    <p:sldLayoutId id="2147493495" r:id="rId4"/>
    <p:sldLayoutId id="2147493501" r:id="rId5"/>
    <p:sldLayoutId id="2147493497" r:id="rId6"/>
    <p:sldLayoutId id="2147493498" r:id="rId7"/>
    <p:sldLayoutId id="2147493499" r:id="rId8"/>
    <p:sldLayoutId id="2147493459" r:id="rId9"/>
    <p:sldLayoutId id="2147493485" r:id="rId10"/>
    <p:sldLayoutId id="2147493486" r:id="rId11"/>
    <p:sldLayoutId id="2147493496" r:id="rId12"/>
    <p:sldLayoutId id="214749350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69863" indent="-169863" algn="l" defTabSz="4572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4263" indent="-169863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BOT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18" y="1092200"/>
            <a:ext cx="8572689" cy="5033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 smtClean="0"/>
              <a:t>Debugging tools including </a:t>
            </a:r>
            <a:r>
              <a:rPr lang="en-US" dirty="0"/>
              <a:t>the Bot Framework Emulator (online/offline</a:t>
            </a:r>
            <a:r>
              <a:rPr lang="en-US" dirty="0" smtClean="0"/>
              <a:t>).</a:t>
            </a:r>
          </a:p>
          <a:p>
            <a:pPr>
              <a:lnSpc>
                <a:spcPct val="170000"/>
              </a:lnSpc>
            </a:pPr>
            <a:r>
              <a:rPr lang="en-US" dirty="0"/>
              <a:t>The Bot Builder SDK is open source and available to </a:t>
            </a:r>
            <a:r>
              <a:rPr lang="en-US" dirty="0" smtClean="0"/>
              <a:t>all.</a:t>
            </a:r>
          </a:p>
          <a:p>
            <a:pPr>
              <a:lnSpc>
                <a:spcPct val="170000"/>
              </a:lnSpc>
            </a:pPr>
            <a:r>
              <a:rPr lang="en-US" dirty="0"/>
              <a:t>Provides analytics and cognitive services</a:t>
            </a:r>
          </a:p>
          <a:p>
            <a:pPr>
              <a:lnSpc>
                <a:spcPct val="170000"/>
              </a:lnSpc>
            </a:pPr>
            <a:r>
              <a:rPr lang="en-US" dirty="0"/>
              <a:t>Powerful service extensions to make bots smarter through </a:t>
            </a:r>
            <a:r>
              <a:rPr lang="en-US" dirty="0" smtClean="0"/>
              <a:t>LUIS.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Cortana Intelligence which is a fully managed Big Data, Advanced Analytics and Intelligence suite that transforms data into intelligent action on combining with the above mentioned capabilities will be of great use.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Can collect</a:t>
            </a:r>
            <a:r>
              <a:rPr lang="en-US" dirty="0"/>
              <a:t>, manage and </a:t>
            </a:r>
            <a:r>
              <a:rPr lang="en-US" dirty="0" smtClean="0"/>
              <a:t>store </a:t>
            </a:r>
            <a:r>
              <a:rPr lang="en-US" dirty="0"/>
              <a:t>data that can seamlessly and cost effectively grow over time in a scalable and secure way.</a:t>
            </a:r>
          </a:p>
          <a:p>
            <a:pPr>
              <a:lnSpc>
                <a:spcPct val="170000"/>
              </a:lnSpc>
            </a:pPr>
            <a:r>
              <a:rPr lang="en-US" dirty="0"/>
              <a:t>Provides easy and actionable analytics powered by the cloud that allow you to predict, prescribe and automate decision making for the most demanding problems.</a:t>
            </a:r>
          </a:p>
          <a:p>
            <a:pPr>
              <a:lnSpc>
                <a:spcPct val="170000"/>
              </a:lnSpc>
            </a:pPr>
            <a:r>
              <a:rPr lang="en-US" dirty="0"/>
              <a:t>Enables intelligent systems through cognitive services and agents that </a:t>
            </a:r>
            <a:r>
              <a:rPr lang="en-US" dirty="0" smtClean="0"/>
              <a:t>allows  </a:t>
            </a:r>
            <a:r>
              <a:rPr lang="en-US" dirty="0"/>
              <a:t>to see, hear, interpret and understand the world </a:t>
            </a:r>
            <a:r>
              <a:rPr lang="en-US" dirty="0" smtClean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Direct Line API used to host bot in mobile </a:t>
            </a:r>
            <a:r>
              <a:rPr lang="en-US" dirty="0" smtClean="0"/>
              <a:t>app, is </a:t>
            </a:r>
            <a:r>
              <a:rPr lang="en-US" dirty="0"/>
              <a:t>a REST API that allows </a:t>
            </a:r>
            <a:r>
              <a:rPr lang="en-US" dirty="0" smtClean="0"/>
              <a:t>adding the </a:t>
            </a:r>
            <a:r>
              <a:rPr lang="en-US" dirty="0"/>
              <a:t>bot into </a:t>
            </a:r>
            <a:r>
              <a:rPr lang="en-US" dirty="0" smtClean="0"/>
              <a:t>the mobile app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6164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ACS Theme">
  <a:themeElements>
    <a:clrScheme name="Custom 2">
      <a:dk1>
        <a:sysClr val="windowText" lastClr="000000"/>
      </a:dk1>
      <a:lt1>
        <a:sysClr val="window" lastClr="FFFFFF"/>
      </a:lt1>
      <a:dk2>
        <a:srgbClr val="7F7F7F"/>
      </a:dk2>
      <a:lt2>
        <a:srgbClr val="E6E6E6"/>
      </a:lt2>
      <a:accent1>
        <a:srgbClr val="0077B4"/>
      </a:accent1>
      <a:accent2>
        <a:srgbClr val="C61A20"/>
      </a:accent2>
      <a:accent3>
        <a:srgbClr val="45886E"/>
      </a:accent3>
      <a:accent4>
        <a:srgbClr val="753D7B"/>
      </a:accent4>
      <a:accent5>
        <a:srgbClr val="F4B62E"/>
      </a:accent5>
      <a:accent6>
        <a:srgbClr val="DA5120"/>
      </a:accent6>
      <a:hlink>
        <a:srgbClr val="252D30"/>
      </a:hlink>
      <a:folHlink>
        <a:srgbClr val="C935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4x3 Beta 6-22-15" id="{A8C61A7A-0AA1-4CFB-88B9-28A0B17BE609}" vid="{8EFD3B39-69CE-4A00-B965-263C4B446DAA}"/>
    </a:ext>
  </a:extLst>
</a:theme>
</file>

<file path=ppt/theme/theme2.xml><?xml version="1.0" encoding="utf-8"?>
<a:theme xmlns:a="http://schemas.openxmlformats.org/drawingml/2006/main" name="Honeywell Theme">
  <a:themeElements>
    <a:clrScheme name="Custom 2">
      <a:dk1>
        <a:sysClr val="windowText" lastClr="000000"/>
      </a:dk1>
      <a:lt1>
        <a:sysClr val="window" lastClr="FFFFFF"/>
      </a:lt1>
      <a:dk2>
        <a:srgbClr val="7F7F7F"/>
      </a:dk2>
      <a:lt2>
        <a:srgbClr val="E6E6E6"/>
      </a:lt2>
      <a:accent1>
        <a:srgbClr val="0077B4"/>
      </a:accent1>
      <a:accent2>
        <a:srgbClr val="C61A20"/>
      </a:accent2>
      <a:accent3>
        <a:srgbClr val="45886E"/>
      </a:accent3>
      <a:accent4>
        <a:srgbClr val="753D7B"/>
      </a:accent4>
      <a:accent5>
        <a:srgbClr val="F4B62E"/>
      </a:accent5>
      <a:accent6>
        <a:srgbClr val="DA5120"/>
      </a:accent6>
      <a:hlink>
        <a:srgbClr val="252D30"/>
      </a:hlink>
      <a:folHlink>
        <a:srgbClr val="C93536"/>
      </a:folHlink>
    </a:clrScheme>
    <a:fontScheme name="Honeywell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4x3 Beta 6-22-15" id="{A8C61A7A-0AA1-4CFB-88B9-28A0B17BE609}" vid="{5BFD8605-A2C9-4411-AF6D-A560C33B96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Honeywell PPT Template 4x3 Beta 6-22-15[2]</Template>
  <TotalTime>9968</TotalTime>
  <Words>169</Words>
  <Application>Microsoft Office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ＭＳ Ｐゴシック</vt:lpstr>
      <vt:lpstr>Arial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ACS Theme</vt:lpstr>
      <vt:lpstr>Honeywell Theme</vt:lpstr>
      <vt:lpstr>MS BOT FRAMEWORK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Jeanne Christopher</dc:creator>
  <cp:keywords/>
  <dc:description/>
  <cp:lastModifiedBy>C, Pranesh</cp:lastModifiedBy>
  <cp:revision>208</cp:revision>
  <cp:lastPrinted>2015-06-10T16:26:21Z</cp:lastPrinted>
  <dcterms:created xsi:type="dcterms:W3CDTF">2015-07-30T14:24:28Z</dcterms:created>
  <dcterms:modified xsi:type="dcterms:W3CDTF">2017-02-20T13:46:10Z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0x01010001EB125E098E7F49A0205A16AC239CE8</vt:lpwstr>
  </property>
</Properties>
</file>